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2"/>
  </p:notesMasterIdLst>
  <p:sldIdLst>
    <p:sldId id="256" r:id="rId3"/>
    <p:sldId id="328" r:id="rId4"/>
    <p:sldId id="335" r:id="rId5"/>
    <p:sldId id="349" r:id="rId6"/>
    <p:sldId id="348" r:id="rId7"/>
    <p:sldId id="347" r:id="rId8"/>
    <p:sldId id="346" r:id="rId9"/>
    <p:sldId id="350" r:id="rId10"/>
    <p:sldId id="351" r:id="rId11"/>
    <p:sldId id="344" r:id="rId12"/>
    <p:sldId id="336" r:id="rId13"/>
    <p:sldId id="337" r:id="rId14"/>
    <p:sldId id="257" r:id="rId15"/>
    <p:sldId id="325" r:id="rId16"/>
    <p:sldId id="326" r:id="rId17"/>
    <p:sldId id="352" r:id="rId18"/>
    <p:sldId id="353" r:id="rId19"/>
    <p:sldId id="341" r:id="rId20"/>
    <p:sldId id="32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927B"/>
    <a:srgbClr val="1080FF"/>
    <a:srgbClr val="007FFF"/>
    <a:srgbClr val="0883FF"/>
    <a:srgbClr val="80B7FF"/>
    <a:srgbClr val="CDC0B2"/>
    <a:srgbClr val="AF9A85"/>
    <a:srgbClr val="967757"/>
    <a:srgbClr val="ADD8E6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2D4AC-6414-4A58-42D8-7CCFE4B92E8E}" v="119" dt="2020-12-22T08:06:00.683"/>
    <p1510:client id="{37BD7103-05CE-8F65-DC89-0051F4A00ECC}" v="328" dt="2020-12-30T09:07:47.721"/>
    <p1510:client id="{5475225E-B9AA-D39B-9CCC-58B2F4ED025A}" v="850" dt="2021-01-04T06:29:47.246"/>
    <p1510:client id="{817EEE7D-227E-ECFB-173F-741D9956034B}" v="1607" dt="2021-01-06T02:05:38.669"/>
    <p1510:client id="{AD219388-4482-BEF8-E537-44021FADDF51}" v="55" dt="2020-12-23T02:12:56.010"/>
    <p1510:client id="{B4724716-5812-FDA2-9E20-3B4CB8AE2F11}" v="860" dt="2020-12-21T09:31:56.181"/>
    <p1510:client id="{E49D331D-958F-7A56-624F-06E987B9BEF2}" v="451" dt="2021-01-07T01:17:16.667"/>
    <p1510:client id="{E5D2B186-EFC2-EB51-128E-53CBB100369E}" v="654" dt="2020-12-23T06:11:09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15646-734E-44A5-9381-9E9DB2DACA57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2FAC3-DA03-4697-8064-66BB174322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4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baseline="0">
                <a:latin typeface="NimbusRomNo9L-Regu"/>
              </a:rPr>
              <a:t>https://doi.org/10.5194/acp-20-2277-2020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56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>
                <a:ea typeface="等线"/>
              </a:rPr>
              <a:t>East Asia</a:t>
            </a:r>
            <a:r>
              <a:rPr lang="zh-CN" altLang="en-US">
                <a:ea typeface="等线"/>
              </a:rPr>
              <a:t> </a:t>
            </a:r>
            <a:r>
              <a:rPr lang="zh-CN">
                <a:ea typeface="等线"/>
              </a:rPr>
              <a:t>acid deposition NETwork</a:t>
            </a:r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81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1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80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47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661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等线"/>
              </a:rPr>
              <a:t> :</a:t>
            </a:r>
            <a:r>
              <a:rPr lang="en-US" altLang="zh-CN" err="1">
                <a:ea typeface="等线"/>
              </a:rPr>
              <a:t>long_name</a:t>
            </a:r>
            <a:r>
              <a:rPr lang="en-US" altLang="zh-CN">
                <a:ea typeface="等线"/>
              </a:rPr>
              <a:t> = "The averaging kernel is the sensitivity of the estimated state to variations in the atmospheric state. </a:t>
            </a:r>
            <a:endParaRPr lang="zh-CN" altLang="en-US">
              <a:ea typeface="等线" panose="02010600030101010101" pitchFamily="2" charset="-122"/>
            </a:endParaRPr>
          </a:p>
          <a:p>
            <a:r>
              <a:rPr lang="en-US" altLang="zh-CN">
                <a:ea typeface="等线"/>
              </a:rPr>
              <a:t>The averaging kernel matrix is stored in [</a:t>
            </a:r>
            <a:r>
              <a:rPr lang="en-US" altLang="zh-CN" err="1">
                <a:ea typeface="等线"/>
              </a:rPr>
              <a:t>col,row</a:t>
            </a:r>
            <a:r>
              <a:rPr lang="en-US" altLang="zh-CN">
                <a:ea typeface="等线"/>
              </a:rPr>
              <a:t>] notation.  The rows of the averaging kernel represent the sensitivity of the estimated state at a specific pressure level to variations in the atmospheric state at all levels.  </a:t>
            </a:r>
            <a:endParaRPr lang="zh-CN">
              <a:ea typeface="等线" panose="02010600030101010101" pitchFamily="2" charset="-122"/>
            </a:endParaRPr>
          </a:p>
          <a:p>
            <a:r>
              <a:rPr lang="en-US" altLang="zh-CN">
                <a:ea typeface="等线"/>
              </a:rPr>
              <a:t>The columns of averaging kernel represent the sensitivity of the estimated state at all levels to variations in the atmospheric state at specific pressure level. </a:t>
            </a:r>
            <a:endParaRPr lang="zh-CN" altLang="en-US">
              <a:ea typeface="等线"/>
            </a:endParaRPr>
          </a:p>
          <a:p>
            <a:r>
              <a:rPr lang="en-US" altLang="zh-CN">
                <a:ea typeface="等线"/>
              </a:rPr>
              <a:t> For atmospheric species this is the sensitivity of retrieved ln(</a:t>
            </a:r>
            <a:r>
              <a:rPr lang="en-US" altLang="zh-CN" err="1">
                <a:ea typeface="等线"/>
              </a:rPr>
              <a:t>vmr</a:t>
            </a:r>
            <a:r>
              <a:rPr lang="en-US" altLang="zh-CN">
                <a:ea typeface="等线"/>
              </a:rPr>
              <a:t>) to the true ln(</a:t>
            </a:r>
            <a:r>
              <a:rPr lang="en-US" altLang="zh-CN" err="1">
                <a:ea typeface="等线"/>
              </a:rPr>
              <a:t>vmr</a:t>
            </a:r>
            <a:r>
              <a:rPr lang="en-US" altLang="zh-CN">
                <a:ea typeface="等线"/>
              </a:rPr>
              <a:t>)."; </a:t>
            </a:r>
            <a:endParaRPr 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70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5125B-DCBA-496E-B4FF-ACAC163FB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3752D7-E07B-419E-ACF3-D5E806658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B7ECE-5132-4E73-91F3-62F693A6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CE16B-5202-48D3-B888-DE69DB5AF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273D7-6FEC-4BF7-855F-D0D90CF5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81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51974-3730-4FCB-9B5E-A5E3A4D8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FB0B55-183F-44C3-8C7D-52F477551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20E3D-8451-4977-BAB2-716397A7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1CFB9-B1C9-4F15-9874-6570D13A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4C82E-87D7-49EB-A7B3-3F230024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CB9F20-F03C-4878-8DB9-9923D31CF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48C9F0-B430-49DF-A99A-496930F70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070FA-23BE-48F9-9649-5EDCB1EE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DBEECE-F418-44F3-AE4E-9A63C749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C18544-BD5F-4A17-BCEC-5E9B3BAE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23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B4C7C-119E-44AB-8852-57F969BA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60CE4F-9CC6-41E7-8443-C4A0B8F74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973194-5C5F-42C7-AA39-A6B3E65A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DFC8F-CB97-45AE-AA8C-DB1BDD18F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CDF987-5C87-4FB1-B889-E7E3FA52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062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EC52D-8BC7-4E00-A7A6-18DDAA65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AFA6E-FCCF-4EF9-9AC8-8E0255488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755CA6-CD69-4222-A8EC-7856A353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BF1B6-D54A-48AF-95E9-99DB00AF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D1EBAF-BABD-4634-9952-BBB16756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4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1FAA9-5C79-4C7E-A2BF-31D5F5256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3A4E2D-9281-4FCD-8DB0-01C976E44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D6085-3D3E-488C-AF7A-A761CC00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4885C-4CE7-4604-B4D9-1CEB4911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81E374-65BA-4ACF-8D72-CBD4F49B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821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947E0-17AD-4E56-AB21-BFABEB1A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77CA32-76C4-4CFA-86D7-DB4A74592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3ADB02-6423-4ED1-8BF6-58EEFA5F9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5E8377-AD22-4E37-AB5E-7E84CAC3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DC1707-CC32-4366-9181-8F362E9E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2EC3A8-8368-4B60-9BA8-733496B5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31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64DE7-C43A-4CEA-B36C-9EC95108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00B23-4B51-4886-A10B-238E79A9E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8824F9-4BD8-4827-BA3E-8A68D6257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809DE4-3DA5-4E68-9A73-A3ED29187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9E7703-F173-4C69-9F3C-AF6223AC6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DBE9DC-FDBB-45CC-B6E4-682E18A1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0A6C46-312C-4E82-B311-9F6D9AE6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ABE844-04EE-46EA-A8C3-F8529CF8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9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D474F-E7F7-4209-8F74-DEB126EE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941262-3AA1-45F6-B33E-02C6EF83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C58CFF-6177-4013-BAD3-688C3951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32A9D7-6BE4-4E15-AD8A-C533D40F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948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3E50C9-E5CA-471F-8E4C-C1DE6F020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3D90BB-9D07-4827-AD84-06BAD30F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59C89E-473D-4D1C-8FBE-08EEFA73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881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F246A-0EFA-4EEE-B79B-643CD674A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7A4D7-22B2-49F2-B01C-DA8B29564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829317-C73A-4477-8805-C5ABE8690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F03517-E2C9-4E26-9161-AF8D46A4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5956BA-8270-4733-A38C-198B8440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F2404-53B6-43AD-956D-ACC22E2E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5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B8F52-7881-46FE-A38B-74603155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F4E3B-42E3-43C4-9EB8-46B2EAF1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9B48B6-07EF-41DA-A9BA-D66453EB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A930F3-7B46-441A-B5FD-EB8CF314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2E824-0CDF-4FE1-AB60-DFE77536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428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9F270-5E03-4BAD-87C6-BD6E756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C29E0F-A11D-4BD0-9844-2F52D57E7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19D23F-BD37-43F1-81F2-CC5996895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84354B-7664-4D09-BB5A-AC6B0D92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45FB44-C8ED-4F17-A50B-692E453F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39ABB8-EA1C-4791-81EC-56C65C57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09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076C5-B80B-43DF-AE08-C26A9135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556CEA-C531-4120-AB03-0B47442B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7116D-2301-44A7-8F5A-4989B33E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73EA75-5AD4-4B3A-A180-50F5AB9D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BB98C1-8646-4CC9-A5FE-08E54331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126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5A3BCC-03B3-4A11-ADC6-09761309AB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C3F19B-533C-40FB-AED4-81A09EEFA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B060EE-AA7B-4A39-8711-619D498A1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20EFC-61FA-4943-A2E2-3C2569AA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DE2D45-3782-4AF8-B485-8C924E21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61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FEE8A-49B0-4D14-82FB-8AF2CE46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59C1AC-CE9F-436B-B60C-87347740C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87812E-9C0F-43DD-A3AB-7074E36F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EC8D4E-BAB8-435A-B9DA-CBF507AB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532E46-1A65-4791-B86D-0549CBA9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96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756FE-21B9-421C-B56B-5A1293D9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511FBD-EEE8-42B2-8E07-CEB4E41A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5065C1-E12F-4A1D-8713-59F2141EB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4F3DB9-8E8B-4E46-A70C-9789F2D7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E6ADD7-1F2A-46E4-BFAD-A5F7408B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8119EE-1819-4CB5-AFA4-3D40147E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3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88BD9-4635-4D23-845A-99B5F83C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9E8A9-DED4-49C7-AD1E-A43D1C24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CC273D-BFBB-4A30-B320-783EEA4EB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E33F94-EF01-4176-A5C6-E75B2DCF6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8FE866-9AE4-4223-97BB-5DD762B37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19CB17-F382-4272-B304-DF7158F0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805A50-C4D5-42B5-B1A8-4A2D315E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2614CE-2504-4971-BFF0-4710090A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65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9BFCA-68A4-47DC-96D0-4963CAF8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CAF24B-82D4-4026-BED8-D0D41F8A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BAA9E9-CAB1-452C-B467-94A36B7E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63E58F-4CAF-4B8C-8964-68BB1A0D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86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AB6D70-AAA1-4766-A1F5-28582748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7D54B3-E34F-4BBD-9289-9B4C7CDF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C0B467-BC91-4514-9516-FCE9A18D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7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7FF3A-34EF-485D-9CEA-260CB85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E47A76-B764-4E6A-BFE0-E3C54F1FD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54977A-C788-4151-9D21-4D360E284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F50905-4EBC-45C4-BE43-2B52F9EEE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D1C446-ADF9-47CB-8C32-5424C6B1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B688F5-5966-41DD-8CD1-84285CEF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0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3707F-253B-48C2-82FE-FCB443F5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228F9E-8D02-4AD3-BB3B-5C9F6A605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889E6B-1AB4-4EEA-B2C1-DF71E4081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6B67B-9789-4A8D-829D-9BDE15C3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0C6600-0CCF-43FB-95EC-76FC4E69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840058-FF4A-4498-A10F-FFFA3647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53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2B1F12-F9C7-4F21-8667-69F528F8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A13F4-139F-47D4-B3ED-08C1405D2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1F9DA-9961-42F0-BFE5-12BA91751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5DE13-6BE7-476C-84D6-2EEA706B3A7C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1C93B-0019-4CF3-8CEC-58066F5E4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84D773-13DD-486C-AE54-7578A2242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69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874CA2-8BBB-4A42-94C2-F3B3F62A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24069D-DFE6-411C-B90E-AE4A28AAE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7C3F6-9F80-4283-8546-363B3DBDA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46DA3-4783-4933-9A38-013A3C485152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F4816D-541E-4DC6-89E4-C1A06531E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539C7-1D18-40E3-8783-60CC29964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9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A5C46-BCC9-4E1D-AF55-A3ABCF0E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187" y="1122363"/>
            <a:ext cx="10259627" cy="238760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global ammonia emissions</a:t>
            </a:r>
            <a:endParaRPr lang="zh-CN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CCE4AD-6B3D-40A7-BC92-383B04ECF2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err="1">
                <a:ea typeface="等线"/>
              </a:rPr>
              <a:t>Zhenqi</a:t>
            </a:r>
            <a:r>
              <a:rPr lang="en-US" altLang="zh-CN">
                <a:ea typeface="等线"/>
              </a:rPr>
              <a:t> Luo	2021.1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812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D7B20-4E72-44F9-822B-E99DA470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+mj-lt"/>
                <a:cs typeface="+mj-lt"/>
              </a:rPr>
              <a:t>Problems encountered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0DABC-0949-4196-900A-2908033AC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zh-CN" altLang="en-US">
              <a:ea typeface="等线"/>
            </a:endParaRPr>
          </a:p>
          <a:p>
            <a:endParaRPr lang="zh-CN" altLang="en-US">
              <a:ea typeface="等线"/>
            </a:endParaRPr>
          </a:p>
        </p:txBody>
      </p:sp>
      <p:pic>
        <p:nvPicPr>
          <p:cNvPr id="8" name="图片 15" descr="图片包含 地图&#10;&#10;已自动生成说明">
            <a:extLst>
              <a:ext uri="{FF2B5EF4-FFF2-40B4-BE49-F238E27FC236}">
                <a16:creationId xmlns:a16="http://schemas.microsoft.com/office/drawing/2014/main" id="{BE9DBA4F-6789-4887-84EC-49CEC9621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3" y="2020836"/>
            <a:ext cx="3001959" cy="1553994"/>
          </a:xfrm>
          <a:prstGeom prst="rect">
            <a:avLst/>
          </a:prstGeom>
        </p:spPr>
      </p:pic>
      <p:pic>
        <p:nvPicPr>
          <p:cNvPr id="10" name="图片 16" descr="图片包含 图示&#10;&#10;已自动生成说明">
            <a:extLst>
              <a:ext uri="{FF2B5EF4-FFF2-40B4-BE49-F238E27FC236}">
                <a16:creationId xmlns:a16="http://schemas.microsoft.com/office/drawing/2014/main" id="{7949E204-B62C-473A-8807-9DC41FE9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663" y="2021847"/>
            <a:ext cx="2994988" cy="1550386"/>
          </a:xfrm>
          <a:prstGeom prst="rect">
            <a:avLst/>
          </a:prstGeom>
        </p:spPr>
      </p:pic>
      <p:pic>
        <p:nvPicPr>
          <p:cNvPr id="12" name="图片 17" descr="图片包含 地图&#10;&#10;已自动生成说明">
            <a:extLst>
              <a:ext uri="{FF2B5EF4-FFF2-40B4-BE49-F238E27FC236}">
                <a16:creationId xmlns:a16="http://schemas.microsoft.com/office/drawing/2014/main" id="{E13AF834-1374-473C-852C-C231F6EDE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408" y="2022140"/>
            <a:ext cx="2993852" cy="1549798"/>
          </a:xfrm>
          <a:prstGeom prst="rect">
            <a:avLst/>
          </a:prstGeom>
        </p:spPr>
      </p:pic>
      <p:pic>
        <p:nvPicPr>
          <p:cNvPr id="14" name="图片 4" descr="图片包含 地图&#10;&#10;已自动生成说明">
            <a:extLst>
              <a:ext uri="{FF2B5EF4-FFF2-40B4-BE49-F238E27FC236}">
                <a16:creationId xmlns:a16="http://schemas.microsoft.com/office/drawing/2014/main" id="{A9CF073E-DDEA-4DE4-B0AC-6ED00F851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426" y="2025091"/>
            <a:ext cx="2993601" cy="1549668"/>
          </a:xfrm>
          <a:prstGeom prst="rect">
            <a:avLst/>
          </a:prstGeom>
        </p:spPr>
      </p:pic>
      <p:pic>
        <p:nvPicPr>
          <p:cNvPr id="16" name="图片 6" descr="图表&#10;&#10;已自动生成说明">
            <a:extLst>
              <a:ext uri="{FF2B5EF4-FFF2-40B4-BE49-F238E27FC236}">
                <a16:creationId xmlns:a16="http://schemas.microsoft.com/office/drawing/2014/main" id="{2AA49487-CA5B-4B3B-8564-4FED7247C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82" y="3580950"/>
            <a:ext cx="6086000" cy="3276080"/>
          </a:xfrm>
          <a:prstGeom prst="rect">
            <a:avLst/>
          </a:prstGeom>
        </p:spPr>
      </p:pic>
      <p:pic>
        <p:nvPicPr>
          <p:cNvPr id="4" name="图片 4" descr="图片包含 散点图&#10;&#10;已自动生成说明">
            <a:extLst>
              <a:ext uri="{FF2B5EF4-FFF2-40B4-BE49-F238E27FC236}">
                <a16:creationId xmlns:a16="http://schemas.microsoft.com/office/drawing/2014/main" id="{AD1EF361-8EA2-48C3-8CF4-91E42B6AE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328" y="3807929"/>
            <a:ext cx="5636870" cy="31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55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91CC7-09DF-461A-98F6-E763E3EF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+mj-lt"/>
                <a:cs typeface="+mj-lt"/>
              </a:rPr>
              <a:t>Analysis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CC97B-96B0-4AFA-ADED-8E9C8B0D0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+mn-lt"/>
                <a:cs typeface="+mn-lt"/>
              </a:rPr>
              <a:t>GEOS-Chem's lifetime is short</a:t>
            </a:r>
            <a:endParaRPr lang="zh-CN" altLang="en-US">
              <a:ea typeface="等线"/>
            </a:endParaRPr>
          </a:p>
          <a:p>
            <a:pPr lvl="2"/>
            <a:endParaRPr lang="en-US" altLang="zh-CN">
              <a:ea typeface="等线"/>
            </a:endParaRPr>
          </a:p>
          <a:p>
            <a:pPr lvl="1"/>
            <a:endParaRPr lang="zh-CN" altLang="en-US">
              <a:ea typeface="等线"/>
            </a:endParaRPr>
          </a:p>
        </p:txBody>
      </p:sp>
      <p:pic>
        <p:nvPicPr>
          <p:cNvPr id="5" name="图片 5" descr="图片包含 图示&#10;&#10;已自动生成说明">
            <a:extLst>
              <a:ext uri="{FF2B5EF4-FFF2-40B4-BE49-F238E27FC236}">
                <a16:creationId xmlns:a16="http://schemas.microsoft.com/office/drawing/2014/main" id="{07320FCF-32E3-41F4-961A-9ABE6899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195" y="2122"/>
            <a:ext cx="4230477" cy="2189949"/>
          </a:xfrm>
          <a:prstGeom prst="rect">
            <a:avLst/>
          </a:prstGeom>
        </p:spPr>
      </p:pic>
      <p:pic>
        <p:nvPicPr>
          <p:cNvPr id="7" name="图片 11" descr="文本, 信件&#10;&#10;已自动生成说明">
            <a:extLst>
              <a:ext uri="{FF2B5EF4-FFF2-40B4-BE49-F238E27FC236}">
                <a16:creationId xmlns:a16="http://schemas.microsoft.com/office/drawing/2014/main" id="{53463EC1-C67D-400D-9D44-9DE7F920A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5" t="63080" r="35802" b="20042"/>
          <a:stretch/>
        </p:blipFill>
        <p:spPr>
          <a:xfrm>
            <a:off x="1324900" y="2371354"/>
            <a:ext cx="6509477" cy="7344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53599F-2BE9-4E4B-B806-852BF4E10808}"/>
              </a:ext>
            </a:extLst>
          </p:cNvPr>
          <p:cNvSpPr/>
          <p:nvPr/>
        </p:nvSpPr>
        <p:spPr>
          <a:xfrm>
            <a:off x="2655065" y="2742282"/>
            <a:ext cx="706916" cy="367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D4C087-DD30-42E2-9CB8-65773FE09870}"/>
              </a:ext>
            </a:extLst>
          </p:cNvPr>
          <p:cNvSpPr/>
          <p:nvPr/>
        </p:nvSpPr>
        <p:spPr>
          <a:xfrm>
            <a:off x="7070992" y="2742281"/>
            <a:ext cx="706916" cy="367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6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9D220-FCFF-45BD-84E7-72F07B32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litreature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C82602-9006-4CC6-9552-5D8801A38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74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241"/>
            <a:ext cx="10515600" cy="1325563"/>
          </a:xfrm>
        </p:spPr>
        <p:txBody>
          <a:bodyPr/>
          <a:lstStyle/>
          <a:p>
            <a:r>
              <a:rPr lang="en-US" altLang="zh-CN">
                <a:ea typeface="等线 Light"/>
              </a:rPr>
              <a:t>ammonia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2216"/>
            <a:ext cx="12189363" cy="626578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altLang="zh-CN">
                <a:ea typeface="等线"/>
              </a:rPr>
              <a:t>implications:</a:t>
            </a:r>
          </a:p>
          <a:p>
            <a:pPr lvl="1"/>
            <a:r>
              <a:rPr lang="en-US" altLang="zh-CN">
                <a:ea typeface="等线"/>
              </a:rPr>
              <a:t>Population: </a:t>
            </a:r>
            <a:r>
              <a:rPr lang="en-US">
                <a:ea typeface="+mn-lt"/>
                <a:cs typeface="+mn-lt"/>
              </a:rPr>
              <a:t>formation of PM2.5——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premature mortality</a:t>
            </a:r>
            <a:endParaRPr lang="en-US" altLang="zh-CN">
              <a:solidFill>
                <a:srgbClr val="FF0000"/>
              </a:solidFill>
              <a:ea typeface="等线"/>
            </a:endParaRPr>
          </a:p>
          <a:p>
            <a:pPr lvl="2"/>
            <a:r>
              <a:rPr lang="en-US">
                <a:ea typeface="+mn-lt"/>
                <a:cs typeface="+mn-lt"/>
              </a:rPr>
              <a:t>penetrate the human respiratory systems</a:t>
            </a:r>
            <a:endParaRPr lang="en-US" altLang="zh-CN">
              <a:ea typeface="等线"/>
            </a:endParaRPr>
          </a:p>
          <a:p>
            <a:pPr lvl="2"/>
            <a:r>
              <a:rPr lang="en-US">
                <a:ea typeface="+mn-lt"/>
                <a:cs typeface="+mn-lt"/>
              </a:rPr>
              <a:t>deposit in the lungs and alveolar regions</a:t>
            </a:r>
            <a:endParaRPr lang="en-US">
              <a:ea typeface="等线" panose="020F0502020204030204"/>
            </a:endParaRPr>
          </a:p>
          <a:p>
            <a:pPr lvl="1"/>
            <a:r>
              <a:rPr lang="en-US" altLang="zh-CN">
                <a:ea typeface="等线"/>
              </a:rPr>
              <a:t>Environment: </a:t>
            </a:r>
          </a:p>
          <a:p>
            <a:pPr lvl="2"/>
            <a:r>
              <a:rPr lang="en-US">
                <a:ea typeface="等线"/>
              </a:rPr>
              <a:t>semi-natural</a:t>
            </a:r>
            <a:r>
              <a:rPr lang="en-US">
                <a:ea typeface="+mn-lt"/>
                <a:cs typeface="+mn-lt"/>
              </a:rPr>
              <a:t> ecosystems eutrophication, </a:t>
            </a:r>
            <a:endParaRPr lang="en-US" altLang="zh-CN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soil acidification, </a:t>
            </a:r>
            <a:endParaRPr lang="en-US" altLang="zh-CN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particulate matter secondary formation, </a:t>
            </a:r>
            <a:endParaRPr lang="en-US" altLang="zh-CN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the global greenhouse balance alteration</a:t>
            </a:r>
          </a:p>
          <a:p>
            <a:pPr lvl="2"/>
            <a:r>
              <a:rPr lang="en-US">
                <a:ea typeface="+mn-lt"/>
                <a:cs typeface="+mn-lt"/>
              </a:rPr>
              <a:t>reacts with the sulfuric and nitric acids——contribute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30 % to 50 %</a:t>
            </a:r>
            <a:r>
              <a:rPr lang="en-US">
                <a:ea typeface="+mn-lt"/>
                <a:cs typeface="+mn-lt"/>
              </a:rPr>
              <a:t> of the total aerosol mass of PM2.5/PM10</a:t>
            </a:r>
          </a:p>
          <a:p>
            <a:pPr lvl="1"/>
            <a:r>
              <a:rPr lang="en-US">
                <a:ea typeface="+mn-lt"/>
                <a:cs typeface="+mn-lt"/>
              </a:rPr>
              <a:t>climate impact:</a:t>
            </a:r>
          </a:p>
          <a:p>
            <a:pPr lvl="2"/>
            <a:r>
              <a:rPr lang="en-US">
                <a:ea typeface="+mn-lt"/>
                <a:cs typeface="+mn-lt"/>
              </a:rPr>
              <a:t>affect Earth’s radiative balance</a:t>
            </a:r>
          </a:p>
          <a:p>
            <a:pPr lvl="3"/>
            <a:r>
              <a:rPr lang="en-US">
                <a:ea typeface="+mn-lt"/>
                <a:cs typeface="+mn-lt"/>
              </a:rPr>
              <a:t>scattering incoming radiation (directly)</a:t>
            </a:r>
          </a:p>
          <a:p>
            <a:pPr lvl="3"/>
            <a:r>
              <a:rPr lang="en-US">
                <a:ea typeface="+mn-lt"/>
                <a:cs typeface="+mn-lt"/>
              </a:rPr>
              <a:t>cloud condensation nuclei (indirectly)</a:t>
            </a:r>
          </a:p>
          <a:p>
            <a:pPr lvl="2"/>
            <a:r>
              <a:rPr lang="en-US">
                <a:ea typeface="+mn-lt"/>
                <a:cs typeface="+mn-lt"/>
              </a:rPr>
              <a:t>visibility problems: haze effect</a:t>
            </a:r>
          </a:p>
          <a:p>
            <a:r>
              <a:rPr lang="en-US">
                <a:ea typeface="等线" panose="020F0502020204030204"/>
              </a:rPr>
              <a:t>Sources: </a:t>
            </a:r>
            <a:r>
              <a:rPr lang="en-US">
                <a:ea typeface="+mn-lt"/>
                <a:cs typeface="+mn-lt"/>
              </a:rPr>
              <a:t>wild animals, ammonia-containing watersheds, traffic, sewage systems, humans, biomass burning, domestic coal combustion, volcanic eruptions,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agriculture</a:t>
            </a:r>
            <a:r>
              <a:rPr lang="en-US">
                <a:ea typeface="+mn-lt"/>
                <a:cs typeface="+mn-lt"/>
              </a:rPr>
              <a:t> (majority)</a:t>
            </a:r>
          </a:p>
          <a:p>
            <a:r>
              <a:rPr lang="en-US">
                <a:ea typeface="等线" panose="020F0502020204030204"/>
              </a:rPr>
              <a:t>Monitoring: </a:t>
            </a:r>
            <a:r>
              <a:rPr lang="en-US">
                <a:ea typeface="+mn-lt"/>
                <a:cs typeface="+mn-lt"/>
              </a:rPr>
              <a:t>EMEP (Europe),  EAAD (Southeastern Asia), </a:t>
            </a:r>
            <a:r>
              <a:rPr lang="en-US" err="1">
                <a:ea typeface="+mn-lt"/>
                <a:cs typeface="+mn-lt"/>
              </a:rPr>
              <a:t>AMoN</a:t>
            </a:r>
            <a:r>
              <a:rPr lang="en-US">
                <a:ea typeface="+mn-lt"/>
                <a:cs typeface="+mn-lt"/>
              </a:rPr>
              <a:t>-US (US), NAPS (Canda)</a:t>
            </a:r>
          </a:p>
          <a:p>
            <a:r>
              <a:rPr lang="en-US">
                <a:ea typeface="+mn-lt"/>
                <a:cs typeface="+mn-lt"/>
              </a:rPr>
              <a:t>Satellite: IASI, AIRS, </a:t>
            </a:r>
            <a:r>
              <a:rPr lang="en-US" err="1">
                <a:ea typeface="+mn-lt"/>
                <a:cs typeface="+mn-lt"/>
              </a:rPr>
              <a:t>CrIS</a:t>
            </a:r>
            <a:r>
              <a:rPr lang="en-US">
                <a:ea typeface="+mn-lt"/>
                <a:cs typeface="+mn-lt"/>
              </a:rPr>
              <a:t>, TES, GGOS (Greenhouse Gases Observing Satellite)</a:t>
            </a:r>
            <a:endParaRPr lang="en-US">
              <a:ea typeface="等线" panose="020F0502020204030204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9056463" y="2767266"/>
            <a:ext cx="36102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/>
              <a:t>Lelieveld </a:t>
            </a:r>
            <a:r>
              <a:rPr lang="en-US" altLang="zh-CN">
                <a:ea typeface="等线"/>
              </a:rPr>
              <a:t>et al., 2015, </a:t>
            </a:r>
            <a:r>
              <a:rPr lang="en-US" altLang="zh-CN" b="1" i="1">
                <a:ea typeface="等线"/>
              </a:rPr>
              <a:t>Nature</a:t>
            </a:r>
            <a:r>
              <a:rPr lang="en-US" altLang="zh-CN">
                <a:ea typeface="等线"/>
              </a:rPr>
              <a:t>)</a:t>
            </a:r>
          </a:p>
        </p:txBody>
      </p:sp>
      <p:pic>
        <p:nvPicPr>
          <p:cNvPr id="4" name="图片 4" descr="地图&#10;&#10;已自动生成说明">
            <a:extLst>
              <a:ext uri="{FF2B5EF4-FFF2-40B4-BE49-F238E27FC236}">
                <a16:creationId xmlns:a16="http://schemas.microsoft.com/office/drawing/2014/main" id="{5C854DF7-5213-4F1E-B088-B2D399B0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810" y="-3440"/>
            <a:ext cx="4377367" cy="26150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CDD12E-FD09-40E3-B62E-FFE64F5C5407}"/>
              </a:ext>
            </a:extLst>
          </p:cNvPr>
          <p:cNvSpPr txBox="1"/>
          <p:nvPr/>
        </p:nvSpPr>
        <p:spPr>
          <a:xfrm>
            <a:off x="6094232" y="2217992"/>
            <a:ext cx="2829894" cy="92333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等线"/>
              </a:rPr>
              <a:t>Increase in mortality linked to outdoor air pollution from 2010 to 2050</a:t>
            </a:r>
            <a:endParaRPr lang="zh-CN" alt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95606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241"/>
            <a:ext cx="10515600" cy="1325563"/>
          </a:xfrm>
        </p:spPr>
        <p:txBody>
          <a:bodyPr/>
          <a:lstStyle/>
          <a:p>
            <a:r>
              <a:rPr lang="en-US" altLang="zh-CN">
                <a:ea typeface="等线 Light"/>
              </a:rPr>
              <a:t>method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4141"/>
            <a:ext cx="12192201" cy="596385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+mn-lt"/>
                <a:cs typeface="+mn-lt"/>
              </a:rPr>
              <a:t>Satellite</a:t>
            </a:r>
            <a:endParaRPr lang="zh-CN" altLang="en-US"/>
          </a:p>
          <a:p>
            <a:pPr lvl="1"/>
            <a:r>
              <a:rPr lang="en-US" altLang="zh-CN">
                <a:ea typeface="等线"/>
              </a:rPr>
              <a:t>IASI: </a:t>
            </a:r>
            <a:r>
              <a:rPr lang="en-US">
                <a:ea typeface="+mn-lt"/>
                <a:cs typeface="+mn-lt"/>
              </a:rPr>
              <a:t>ANNI NH3-v2.1R-I product</a:t>
            </a:r>
            <a:endParaRPr lang="en-US">
              <a:ea typeface="等线"/>
            </a:endParaRPr>
          </a:p>
          <a:p>
            <a:pPr lvl="2"/>
            <a:r>
              <a:rPr lang="en-US" altLang="zh-CN">
                <a:ea typeface="等线"/>
              </a:rPr>
              <a:t>Morning data</a:t>
            </a:r>
          </a:p>
          <a:p>
            <a:pPr lvl="2"/>
            <a:r>
              <a:rPr lang="en-US" altLang="zh-CN">
                <a:ea typeface="等线"/>
              </a:rPr>
              <a:t>Cloud fraction &lt; 10%</a:t>
            </a:r>
          </a:p>
          <a:p>
            <a:pPr lvl="1"/>
            <a:r>
              <a:rPr lang="en-US" altLang="zh-CN">
                <a:ea typeface="等线"/>
              </a:rPr>
              <a:t>CrIS: </a:t>
            </a:r>
            <a:r>
              <a:rPr lang="en-US">
                <a:ea typeface="+mn-lt"/>
                <a:cs typeface="+mn-lt"/>
              </a:rPr>
              <a:t>S-NPP satellite</a:t>
            </a:r>
          </a:p>
          <a:p>
            <a:pPr lvl="2"/>
            <a:r>
              <a:rPr lang="en-US">
                <a:ea typeface="+mn-lt"/>
                <a:cs typeface="+mn-lt"/>
              </a:rPr>
              <a:t>improved vertical sensitivity</a:t>
            </a:r>
          </a:p>
          <a:p>
            <a:pPr lvl="2"/>
            <a:r>
              <a:rPr lang="en-US">
                <a:ea typeface="+mn-lt"/>
                <a:cs typeface="+mn-lt"/>
              </a:rPr>
              <a:t>Overpass (13:30) coincides with high thermal contrast</a:t>
            </a:r>
          </a:p>
          <a:p>
            <a:r>
              <a:rPr lang="en-US">
                <a:ea typeface="+mn-lt"/>
                <a:cs typeface="+mn-lt"/>
              </a:rPr>
              <a:t>Inverse Distance Weighting (IDW) interpolation: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oversampling methods</a:t>
            </a:r>
          </a:p>
          <a:p>
            <a:r>
              <a:rPr lang="en-US">
                <a:ea typeface="+mn-lt"/>
                <a:cs typeface="+mn-lt"/>
              </a:rPr>
              <a:t>Emission flux calculation: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a 1–dimensional box model</a:t>
            </a:r>
          </a:p>
          <a:p>
            <a:r>
              <a:rPr lang="en-US">
                <a:ea typeface="+mn-lt"/>
                <a:cs typeface="+mn-lt"/>
              </a:rPr>
              <a:t>LMDz-OR-INCA chemistry transport model: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calculate ammonia lifetime</a:t>
            </a:r>
            <a:r>
              <a:rPr lang="en-US">
                <a:ea typeface="+mn-lt"/>
                <a:cs typeface="+mn-lt"/>
              </a:rPr>
              <a:t>/simulate ammonia concentrations</a:t>
            </a:r>
          </a:p>
          <a:p>
            <a:pPr lvl="1"/>
            <a:r>
              <a:rPr lang="en-US">
                <a:ea typeface="+mn-lt"/>
                <a:cs typeface="+mn-lt"/>
              </a:rPr>
              <a:t>LMDz: General Circulation Model</a:t>
            </a:r>
          </a:p>
          <a:p>
            <a:pPr lvl="1"/>
            <a:r>
              <a:rPr lang="en-US">
                <a:ea typeface="+mn-lt"/>
                <a:cs typeface="+mn-lt"/>
              </a:rPr>
              <a:t>INCA: INteraction with Chemistry and Aerosols model</a:t>
            </a:r>
            <a:endParaRPr lang="en-US">
              <a:ea typeface="等线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ORCHIDEE: land surface dynamical vegetation model</a:t>
            </a:r>
          </a:p>
          <a:p>
            <a:pPr lvl="1"/>
            <a:r>
              <a:rPr lang="en-US">
                <a:ea typeface="+mn-lt"/>
                <a:cs typeface="+mn-lt"/>
              </a:rPr>
              <a:t>2.5°×1.3°</a:t>
            </a:r>
          </a:p>
          <a:p>
            <a:pPr lvl="1"/>
            <a:r>
              <a:rPr lang="en-US">
                <a:ea typeface="+mn-lt"/>
                <a:cs typeface="+mn-lt"/>
              </a:rPr>
              <a:t>39 hybrid vertical levels extending to the stratosphere</a:t>
            </a:r>
          </a:p>
          <a:p>
            <a:pPr lvl="1"/>
            <a:r>
              <a:rPr lang="en-US">
                <a:ea typeface="+mn-lt"/>
                <a:cs typeface="+mn-lt"/>
              </a:rPr>
              <a:t>2007-2017</a:t>
            </a:r>
          </a:p>
          <a:p>
            <a:pPr lvl="1"/>
            <a:endParaRPr lang="en-US">
              <a:ea typeface="+mn-lt"/>
              <a:cs typeface="+mn-lt"/>
            </a:endParaRPr>
          </a:p>
        </p:txBody>
      </p:sp>
      <p:pic>
        <p:nvPicPr>
          <p:cNvPr id="4" name="图片 4" descr="文本, 信件&#10;&#10;已自动生成说明">
            <a:extLst>
              <a:ext uri="{FF2B5EF4-FFF2-40B4-BE49-F238E27FC236}">
                <a16:creationId xmlns:a16="http://schemas.microsoft.com/office/drawing/2014/main" id="{147A737B-3AEA-48E1-ACDA-D39493EA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687" y="2335"/>
            <a:ext cx="7496945" cy="2334819"/>
          </a:xfrm>
          <a:prstGeom prst="rect">
            <a:avLst/>
          </a:prstGeom>
        </p:spPr>
      </p:pic>
      <p:pic>
        <p:nvPicPr>
          <p:cNvPr id="5" name="图片 5" descr="文本, 徽标&#10;&#10;已自动生成说明">
            <a:extLst>
              <a:ext uri="{FF2B5EF4-FFF2-40B4-BE49-F238E27FC236}">
                <a16:creationId xmlns:a16="http://schemas.microsoft.com/office/drawing/2014/main" id="{1A65B6B8-D76B-4364-A922-7CB80FA8C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012" y="4331630"/>
            <a:ext cx="2619375" cy="523875"/>
          </a:xfrm>
          <a:prstGeom prst="rect">
            <a:avLst/>
          </a:prstGeom>
        </p:spPr>
      </p:pic>
      <p:pic>
        <p:nvPicPr>
          <p:cNvPr id="6" name="图片 6" descr="文本&#10;&#10;已自动生成说明">
            <a:extLst>
              <a:ext uri="{FF2B5EF4-FFF2-40B4-BE49-F238E27FC236}">
                <a16:creationId xmlns:a16="http://schemas.microsoft.com/office/drawing/2014/main" id="{82529B58-76EB-4B30-A616-4D363E9A3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35" y="4860627"/>
            <a:ext cx="4770406" cy="91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8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7241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Results——2008-2017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7272"/>
            <a:ext cx="10409408" cy="59207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Modelled lifetime: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11.6±0.6 hours</a:t>
            </a:r>
          </a:p>
          <a:p>
            <a:r>
              <a:rPr lang="en-US">
                <a:ea typeface="+mn-lt"/>
                <a:cs typeface="+mn-lt"/>
              </a:rPr>
              <a:t>Satellite-constrained emissions</a:t>
            </a:r>
          </a:p>
          <a:p>
            <a:pPr lvl="1"/>
            <a:r>
              <a:rPr lang="en-US">
                <a:ea typeface="等线"/>
              </a:rPr>
              <a:t>Average</a:t>
            </a:r>
          </a:p>
          <a:p>
            <a:pPr lvl="1"/>
            <a:r>
              <a:rPr lang="en-US">
                <a:ea typeface="等线"/>
              </a:rPr>
              <a:t>Seasonal variability</a:t>
            </a:r>
          </a:p>
          <a:p>
            <a:pPr lvl="2"/>
            <a:r>
              <a:rPr lang="en-US">
                <a:ea typeface="等线"/>
              </a:rPr>
              <a:t>2008-2011: decline</a:t>
            </a:r>
          </a:p>
          <a:p>
            <a:pPr lvl="2"/>
            <a:r>
              <a:rPr lang="en-US">
                <a:ea typeface="等线"/>
              </a:rPr>
              <a:t>2012-2014: little variation</a:t>
            </a:r>
          </a:p>
          <a:p>
            <a:pPr lvl="2"/>
            <a:r>
              <a:rPr lang="en-US">
                <a:solidFill>
                  <a:srgbClr val="FF0000"/>
                </a:solidFill>
                <a:ea typeface="等线"/>
              </a:rPr>
              <a:t>2015: increase steeply</a:t>
            </a:r>
          </a:p>
          <a:p>
            <a:pPr lvl="2"/>
            <a:r>
              <a:rPr lang="en-US">
                <a:solidFill>
                  <a:srgbClr val="FF0000"/>
                </a:solidFill>
                <a:ea typeface="等线"/>
              </a:rPr>
              <a:t>2016-2017: high level</a:t>
            </a:r>
          </a:p>
          <a:p>
            <a:pPr lvl="1"/>
            <a:r>
              <a:rPr lang="en-US">
                <a:ea typeface="等线"/>
              </a:rPr>
              <a:t>Sulfur dioxide column concentration anomaly </a:t>
            </a:r>
            <a:r>
              <a:rPr lang="en-US">
                <a:solidFill>
                  <a:srgbClr val="FF0000"/>
                </a:solidFill>
                <a:ea typeface="等线"/>
              </a:rPr>
              <a:t>after 2015</a:t>
            </a:r>
          </a:p>
          <a:p>
            <a:pPr lvl="1"/>
            <a:r>
              <a:rPr lang="en-US">
                <a:ea typeface="等线"/>
              </a:rPr>
              <a:t>NH3 emissions anomaly </a:t>
            </a:r>
            <a:r>
              <a:rPr lang="en-US">
                <a:solidFill>
                  <a:srgbClr val="FF0000"/>
                </a:solidFill>
                <a:ea typeface="等线"/>
              </a:rPr>
              <a:t>after 2015</a:t>
            </a:r>
          </a:p>
          <a:p>
            <a:endParaRPr lang="en-US">
              <a:ea typeface="等线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8905786" y="2441406"/>
            <a:ext cx="25346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Evangeliou</a:t>
            </a:r>
            <a:r>
              <a:rPr lang="en-US" altLang="zh-CN">
                <a:ea typeface="等线"/>
              </a:rPr>
              <a:t> et al., 2020)</a:t>
            </a:r>
            <a:endParaRPr lang="zh-CN" altLang="en-US">
              <a:ea typeface="等线"/>
            </a:endParaRPr>
          </a:p>
        </p:txBody>
      </p:sp>
      <p:pic>
        <p:nvPicPr>
          <p:cNvPr id="4" name="图片 5" descr="图片包含 图表&#10;&#10;已自动生成说明">
            <a:extLst>
              <a:ext uri="{FF2B5EF4-FFF2-40B4-BE49-F238E27FC236}">
                <a16:creationId xmlns:a16="http://schemas.microsoft.com/office/drawing/2014/main" id="{AFE0D713-2B80-4747-8C78-6B6D195B2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607" y="6472"/>
            <a:ext cx="3160144" cy="2273056"/>
          </a:xfrm>
          <a:prstGeom prst="rect">
            <a:avLst/>
          </a:prstGeom>
        </p:spPr>
      </p:pic>
      <p:pic>
        <p:nvPicPr>
          <p:cNvPr id="6" name="图片 6" descr="图片包含 图表&#10;&#10;已自动生成说明">
            <a:extLst>
              <a:ext uri="{FF2B5EF4-FFF2-40B4-BE49-F238E27FC236}">
                <a16:creationId xmlns:a16="http://schemas.microsoft.com/office/drawing/2014/main" id="{6037039B-7E68-47D5-A771-13166E073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70" y="3806"/>
            <a:ext cx="3160143" cy="2278387"/>
          </a:xfrm>
          <a:prstGeom prst="rect">
            <a:avLst/>
          </a:prstGeom>
        </p:spPr>
      </p:pic>
      <p:pic>
        <p:nvPicPr>
          <p:cNvPr id="7" name="图片 7" descr="图表&#10;&#10;已自动生成说明">
            <a:extLst>
              <a:ext uri="{FF2B5EF4-FFF2-40B4-BE49-F238E27FC236}">
                <a16:creationId xmlns:a16="http://schemas.microsoft.com/office/drawing/2014/main" id="{F54499B8-DCC2-4747-B301-027D6E37B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047" y="4751041"/>
            <a:ext cx="5695666" cy="2118796"/>
          </a:xfrm>
          <a:prstGeom prst="rect">
            <a:avLst/>
          </a:prstGeom>
        </p:spPr>
      </p:pic>
      <p:pic>
        <p:nvPicPr>
          <p:cNvPr id="8" name="图片 8" descr="图表&#10;&#10;已自动生成说明">
            <a:extLst>
              <a:ext uri="{FF2B5EF4-FFF2-40B4-BE49-F238E27FC236}">
                <a16:creationId xmlns:a16="http://schemas.microsoft.com/office/drawing/2014/main" id="{D3399C64-2489-477B-8086-2F3836A1E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588" y="3100428"/>
            <a:ext cx="4037162" cy="376265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ED3AE10-3BD6-4643-AAD3-1A645DDD362D}"/>
              </a:ext>
            </a:extLst>
          </p:cNvPr>
          <p:cNvCxnSpPr/>
          <p:nvPr/>
        </p:nvCxnSpPr>
        <p:spPr>
          <a:xfrm>
            <a:off x="4455695" y="4876800"/>
            <a:ext cx="10027" cy="172452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50AD969-3ECE-4758-A1AF-E4E549F26C5A}"/>
              </a:ext>
            </a:extLst>
          </p:cNvPr>
          <p:cNvSpPr/>
          <p:nvPr/>
        </p:nvSpPr>
        <p:spPr>
          <a:xfrm>
            <a:off x="10915148" y="3595937"/>
            <a:ext cx="230605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6E8F65C-BC18-4DDB-B811-236E90D20DEC}"/>
              </a:ext>
            </a:extLst>
          </p:cNvPr>
          <p:cNvCxnSpPr>
            <a:cxnSpLocks/>
          </p:cNvCxnSpPr>
          <p:nvPr/>
        </p:nvCxnSpPr>
        <p:spPr>
          <a:xfrm>
            <a:off x="5759116" y="4876799"/>
            <a:ext cx="10027" cy="172452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56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图表&#10;&#10;已自动生成说明">
            <a:extLst>
              <a:ext uri="{FF2B5EF4-FFF2-40B4-BE49-F238E27FC236}">
                <a16:creationId xmlns:a16="http://schemas.microsoft.com/office/drawing/2014/main" id="{852A0687-F870-4FF2-BB27-51D55C61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90" y="3633142"/>
            <a:ext cx="5797735" cy="322857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903" y="-335602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Results——2008-2017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7950"/>
            <a:ext cx="6843825" cy="633004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>
                <a:ea typeface="+mn-lt"/>
                <a:cs typeface="+mn-lt"/>
              </a:rPr>
              <a:t>Comparison with emissions applying a constant lifetime of 0.5 days (Damme et al., 2018)</a:t>
            </a:r>
          </a:p>
          <a:p>
            <a:pPr lvl="1"/>
            <a:r>
              <a:rPr lang="en-US" altLang="zh-CN">
                <a:solidFill>
                  <a:srgbClr val="FF0000"/>
                </a:solidFill>
                <a:ea typeface="等线"/>
              </a:rPr>
              <a:t>Latin America</a:t>
            </a:r>
            <a:r>
              <a:rPr lang="en-US" altLang="zh-CN">
                <a:ea typeface="等线"/>
              </a:rPr>
              <a:t>: higher</a:t>
            </a:r>
          </a:p>
          <a:p>
            <a:pPr lvl="1"/>
            <a:r>
              <a:rPr lang="en-US" altLang="zh-CN">
                <a:solidFill>
                  <a:srgbClr val="FF0000"/>
                </a:solidFill>
                <a:ea typeface="等线"/>
              </a:rPr>
              <a:t>Tropical Africa</a:t>
            </a:r>
            <a:r>
              <a:rPr lang="en-US" altLang="zh-CN">
                <a:ea typeface="等线"/>
              </a:rPr>
              <a:t>: lower</a:t>
            </a:r>
          </a:p>
          <a:p>
            <a:pPr lvl="1"/>
            <a:r>
              <a:rPr lang="en-US" altLang="zh-CN">
                <a:ea typeface="等线"/>
              </a:rPr>
              <a:t>Indo-Gangetic Plain: </a:t>
            </a:r>
            <a:r>
              <a:rPr lang="en-US" altLang="zh-CN" err="1">
                <a:ea typeface="等线"/>
              </a:rPr>
              <a:t>lowerand</a:t>
            </a:r>
            <a:r>
              <a:rPr lang="en-US" altLang="zh-CN">
                <a:ea typeface="等线"/>
              </a:rPr>
              <a:t> more northerly</a:t>
            </a:r>
          </a:p>
          <a:p>
            <a:r>
              <a:rPr lang="en-US" altLang="zh-CN">
                <a:ea typeface="等线"/>
              </a:rPr>
              <a:t>Site-specific emissions and seasonal variation</a:t>
            </a:r>
          </a:p>
          <a:p>
            <a:pPr lvl="1"/>
            <a:r>
              <a:rPr lang="en-US">
                <a:ea typeface="+mn-lt"/>
                <a:cs typeface="+mn-lt"/>
              </a:rPr>
              <a:t>European: no obvious seasonality——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livestock production (75%)</a:t>
            </a:r>
          </a:p>
          <a:p>
            <a:pPr lvl="2"/>
            <a:r>
              <a:rPr lang="en-US">
                <a:ea typeface="+mn-lt"/>
                <a:cs typeface="+mn-lt"/>
              </a:rPr>
              <a:t>Belgium, </a:t>
            </a:r>
          </a:p>
          <a:p>
            <a:pPr lvl="2"/>
            <a:r>
              <a:rPr lang="en-US">
                <a:ea typeface="+mn-lt"/>
                <a:cs typeface="+mn-lt"/>
              </a:rPr>
              <a:t>the Netherlands </a:t>
            </a:r>
          </a:p>
          <a:p>
            <a:pPr lvl="2"/>
            <a:r>
              <a:rPr lang="en-US">
                <a:ea typeface="+mn-lt"/>
                <a:cs typeface="+mn-lt"/>
              </a:rPr>
              <a:t>the Po Valley in Italy</a:t>
            </a:r>
            <a:endParaRPr lang="en-US">
              <a:ea typeface="等线" panose="020F0502020204030204"/>
            </a:endParaRPr>
          </a:p>
          <a:p>
            <a:pPr marL="685800">
              <a:spcBef>
                <a:spcPts val="500"/>
              </a:spcBef>
            </a:pPr>
            <a:r>
              <a:rPr lang="en-US" sz="2400">
                <a:ea typeface="等线" panose="020F0502020204030204"/>
              </a:rPr>
              <a:t>US: </a:t>
            </a:r>
            <a:r>
              <a:rPr lang="en-US" sz="2400">
                <a:ea typeface="+mn-lt"/>
                <a:cs typeface="+mn-lt"/>
              </a:rPr>
              <a:t>late spring——</a:t>
            </a:r>
            <a:r>
              <a:rPr lang="en-US" sz="2400">
                <a:solidFill>
                  <a:srgbClr val="FF0000"/>
                </a:solidFill>
                <a:ea typeface="+mn-lt"/>
                <a:cs typeface="+mn-lt"/>
              </a:rPr>
              <a:t>mineral fertilizer</a:t>
            </a:r>
            <a:r>
              <a:rPr lang="en-US" sz="2400">
                <a:ea typeface="+mn-lt"/>
                <a:cs typeface="+mn-lt"/>
              </a:rPr>
              <a:t> and </a:t>
            </a:r>
            <a:r>
              <a:rPr lang="en-US" sz="2400">
                <a:solidFill>
                  <a:srgbClr val="FF0000"/>
                </a:solidFill>
                <a:ea typeface="+mn-lt"/>
                <a:cs typeface="+mn-lt"/>
              </a:rPr>
              <a:t>manure application</a:t>
            </a:r>
            <a:r>
              <a:rPr lang="en-US">
                <a:ea typeface="等线"/>
              </a:rPr>
              <a:t>, </a:t>
            </a:r>
            <a:r>
              <a:rPr lang="en-US" sz="2400">
                <a:ea typeface="+mn-lt"/>
                <a:cs typeface="+mn-lt"/>
              </a:rPr>
              <a:t>summer——</a:t>
            </a:r>
            <a:r>
              <a:rPr lang="en-US" sz="2400">
                <a:solidFill>
                  <a:srgbClr val="FF0000"/>
                </a:solidFill>
                <a:ea typeface="+mn-lt"/>
                <a:cs typeface="+mn-lt"/>
              </a:rPr>
              <a:t>livestock housing</a:t>
            </a:r>
            <a:r>
              <a:rPr lang="en-US" sz="2400">
                <a:ea typeface="+mn-lt"/>
                <a:cs typeface="+mn-lt"/>
              </a:rPr>
              <a:t> emissions</a:t>
            </a:r>
          </a:p>
          <a:p>
            <a:pPr marL="1143000" lvl="1"/>
            <a:r>
              <a:rPr lang="en-US" sz="2000">
                <a:ea typeface="+mn-lt"/>
                <a:cs typeface="+mn-lt"/>
              </a:rPr>
              <a:t>Central US: large agricultural</a:t>
            </a:r>
          </a:p>
          <a:p>
            <a:pPr lvl="2"/>
            <a:r>
              <a:rPr lang="en-US">
                <a:ea typeface="+mn-lt"/>
                <a:cs typeface="+mn-lt"/>
              </a:rPr>
              <a:t>Iowa, Texas, Kansas and Idaho: swine, chickens and cattle</a:t>
            </a:r>
          </a:p>
          <a:p>
            <a:pPr lvl="2"/>
            <a:r>
              <a:rPr lang="en-US">
                <a:ea typeface="+mn-lt"/>
                <a:cs typeface="+mn-lt"/>
              </a:rPr>
              <a:t>midwestern US: pig farms</a:t>
            </a:r>
          </a:p>
          <a:p>
            <a:pPr lvl="2"/>
            <a:r>
              <a:rPr lang="en-US">
                <a:ea typeface="+mn-lt"/>
                <a:cs typeface="+mn-lt"/>
              </a:rPr>
              <a:t>California: vegetables, dairy, beef cattle and chickens</a:t>
            </a:r>
          </a:p>
          <a:p>
            <a:pPr lvl="1"/>
            <a:r>
              <a:rPr lang="en-US">
                <a:ea typeface="+mn-lt"/>
                <a:cs typeface="+mn-lt"/>
              </a:rPr>
              <a:t>South America: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fires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volcanoes</a:t>
            </a:r>
            <a:r>
              <a:rPr lang="en-US">
                <a:ea typeface="+mn-lt"/>
                <a:cs typeface="+mn-lt"/>
              </a:rPr>
              <a:t>——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largest fluxes</a:t>
            </a:r>
            <a:r>
              <a:rPr lang="en-US">
                <a:ea typeface="+mn-lt"/>
                <a:cs typeface="+mn-lt"/>
              </a:rPr>
              <a:t> observed from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August to October</a:t>
            </a:r>
          </a:p>
          <a:p>
            <a:pPr lvl="1"/>
            <a:r>
              <a:rPr lang="en-US">
                <a:ea typeface="+mn-lt"/>
                <a:cs typeface="+mn-lt"/>
              </a:rPr>
              <a:t>Southeastern Asia: peak in late summer——largest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agricultural</a:t>
            </a:r>
            <a:r>
              <a:rPr lang="en-US">
                <a:ea typeface="+mn-lt"/>
                <a:cs typeface="+mn-lt"/>
              </a:rPr>
              <a:t> contributor</a:t>
            </a:r>
            <a:endParaRPr lang="en-US">
              <a:ea typeface="等线"/>
            </a:endParaRPr>
          </a:p>
          <a:p>
            <a:pPr lvl="2"/>
            <a:endParaRPr lang="en-US">
              <a:ea typeface="等线"/>
            </a:endParaRPr>
          </a:p>
          <a:p>
            <a:pPr lvl="2"/>
            <a:endParaRPr lang="en-US">
              <a:ea typeface="等线"/>
            </a:endParaRPr>
          </a:p>
        </p:txBody>
      </p:sp>
      <p:pic>
        <p:nvPicPr>
          <p:cNvPr id="5" name="图片 8" descr="地图&#10;&#10;已自动生成说明">
            <a:extLst>
              <a:ext uri="{FF2B5EF4-FFF2-40B4-BE49-F238E27FC236}">
                <a16:creationId xmlns:a16="http://schemas.microsoft.com/office/drawing/2014/main" id="{38167871-44D7-49AC-BBB9-C1F5E7462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873" y="5637"/>
            <a:ext cx="5359878" cy="34968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6102201" y="3332802"/>
            <a:ext cx="25346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Evangeliou</a:t>
            </a:r>
            <a:r>
              <a:rPr lang="en-US" altLang="zh-CN">
                <a:ea typeface="等线"/>
              </a:rPr>
              <a:t> et al., 2020)</a:t>
            </a:r>
            <a:endParaRPr lang="zh-CN" altLang="en-US">
              <a:ea typeface="等线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50B850-7FEA-4241-9E8A-0268B6398AED}"/>
              </a:ext>
            </a:extLst>
          </p:cNvPr>
          <p:cNvSpPr/>
          <p:nvPr/>
        </p:nvSpPr>
        <p:spPr>
          <a:xfrm>
            <a:off x="8408570" y="1410200"/>
            <a:ext cx="691815" cy="381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BC02EF-5D0B-4362-988D-70D4BDE6E45F}"/>
              </a:ext>
            </a:extLst>
          </p:cNvPr>
          <p:cNvSpPr/>
          <p:nvPr/>
        </p:nvSpPr>
        <p:spPr>
          <a:xfrm>
            <a:off x="9270833" y="1329990"/>
            <a:ext cx="501315" cy="230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C4FB2A-AE08-4560-B355-1082DD9E854B}"/>
              </a:ext>
            </a:extLst>
          </p:cNvPr>
          <p:cNvSpPr/>
          <p:nvPr/>
        </p:nvSpPr>
        <p:spPr>
          <a:xfrm>
            <a:off x="10463964" y="1069305"/>
            <a:ext cx="411079" cy="441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F74848-85E4-42E6-A7CF-3A31FA56C8C9}"/>
              </a:ext>
            </a:extLst>
          </p:cNvPr>
          <p:cNvSpPr/>
          <p:nvPr/>
        </p:nvSpPr>
        <p:spPr>
          <a:xfrm>
            <a:off x="7031461" y="4439838"/>
            <a:ext cx="113430" cy="14230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115AFA-0717-4D6C-A3BB-26A6530324CD}"/>
              </a:ext>
            </a:extLst>
          </p:cNvPr>
          <p:cNvSpPr/>
          <p:nvPr/>
        </p:nvSpPr>
        <p:spPr>
          <a:xfrm>
            <a:off x="7086545" y="4623452"/>
            <a:ext cx="140972" cy="14230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F28C3F-57AD-4763-B5FC-74435C52D71D}"/>
              </a:ext>
            </a:extLst>
          </p:cNvPr>
          <p:cNvSpPr/>
          <p:nvPr/>
        </p:nvSpPr>
        <p:spPr>
          <a:xfrm>
            <a:off x="8601365" y="4375572"/>
            <a:ext cx="196055" cy="25247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D7CB34-5755-4401-86F4-B5CDF52206AD}"/>
              </a:ext>
            </a:extLst>
          </p:cNvPr>
          <p:cNvSpPr/>
          <p:nvPr/>
        </p:nvSpPr>
        <p:spPr>
          <a:xfrm>
            <a:off x="8353484" y="4338848"/>
            <a:ext cx="122610" cy="1331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F3FE8C9-083B-4C64-A1E2-DB1BBB7B99AC}"/>
              </a:ext>
            </a:extLst>
          </p:cNvPr>
          <p:cNvSpPr/>
          <p:nvPr/>
        </p:nvSpPr>
        <p:spPr>
          <a:xfrm>
            <a:off x="8215773" y="4403114"/>
            <a:ext cx="113430" cy="25247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6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557"/>
            <a:ext cx="8710864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validation——the Gaussian kernel density estimation (KDE)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3768"/>
            <a:ext cx="8869140" cy="5674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等线"/>
              </a:rPr>
              <a:t>Ground-based observations: </a:t>
            </a:r>
            <a:r>
              <a:rPr lang="en-US">
                <a:solidFill>
                  <a:srgbClr val="FF0000"/>
                </a:solidFill>
                <a:ea typeface="等线"/>
              </a:rPr>
              <a:t>EMEP</a:t>
            </a:r>
          </a:p>
          <a:p>
            <a:pPr lvl="1"/>
            <a:r>
              <a:rPr lang="en-US">
                <a:ea typeface="等线"/>
              </a:rPr>
              <a:t>EGG: </a:t>
            </a:r>
            <a:r>
              <a:rPr lang="en-US">
                <a:ea typeface="+mn-lt"/>
                <a:cs typeface="+mn-lt"/>
              </a:rPr>
              <a:t>ECLIPSEv5-GFED4-GEIA</a:t>
            </a:r>
            <a:endParaRPr lang="en-US" dirty="0">
              <a:ea typeface="等线"/>
            </a:endParaRPr>
          </a:p>
          <a:p>
            <a:pPr lvl="1"/>
            <a:r>
              <a:rPr lang="en-US">
                <a:ea typeface="等线"/>
              </a:rPr>
              <a:t>NE: </a:t>
            </a:r>
            <a:r>
              <a:rPr lang="en-US">
                <a:ea typeface="+mn-lt"/>
                <a:cs typeface="+mn-lt"/>
              </a:rPr>
              <a:t>from IASI——model's lifetime</a:t>
            </a:r>
          </a:p>
          <a:p>
            <a:pPr lvl="1"/>
            <a:r>
              <a:rPr lang="en-US">
                <a:ea typeface="等线"/>
              </a:rPr>
              <a:t>VD0.5: </a:t>
            </a:r>
            <a:r>
              <a:rPr lang="en-US">
                <a:ea typeface="+mn-lt"/>
                <a:cs typeface="+mn-lt"/>
              </a:rPr>
              <a:t>from Van Damme et al. (2018)——12 hours lifetime</a:t>
            </a:r>
            <a:endParaRPr lang="en-US" dirty="0">
              <a:ea typeface="等线"/>
            </a:endParaRPr>
          </a:p>
          <a:p>
            <a:pPr lvl="1"/>
            <a:r>
              <a:rPr lang="en-US">
                <a:ea typeface="等线"/>
              </a:rPr>
              <a:t>VDgrlf: from Van Damme et al. (2018)——model's lifetime</a:t>
            </a:r>
            <a:endParaRPr lang="en-US" dirty="0">
              <a:ea typeface="等线"/>
            </a:endParaRPr>
          </a:p>
          <a:p>
            <a:r>
              <a:rPr lang="en-US">
                <a:ea typeface="等线"/>
              </a:rPr>
              <a:t>Satellite: CrIS</a:t>
            </a:r>
            <a:endParaRPr lang="en-US" dirty="0">
              <a:ea typeface="等线"/>
            </a:endParaRPr>
          </a:p>
          <a:p>
            <a:pPr lvl="1"/>
            <a:endParaRPr lang="en-US" dirty="0">
              <a:ea typeface="等线"/>
            </a:endParaRPr>
          </a:p>
          <a:p>
            <a:pPr lvl="1"/>
            <a:endParaRPr lang="en-US" dirty="0">
              <a:ea typeface="等线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2312254" y="6340697"/>
            <a:ext cx="25346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Evangeliou</a:t>
            </a:r>
            <a:r>
              <a:rPr lang="en-US" altLang="zh-CN">
                <a:ea typeface="等线"/>
              </a:rPr>
              <a:t> et al., 2020)</a:t>
            </a:r>
            <a:endParaRPr lang="zh-CN" altLang="en-US">
              <a:ea typeface="等线"/>
            </a:endParaRPr>
          </a:p>
        </p:txBody>
      </p:sp>
      <p:pic>
        <p:nvPicPr>
          <p:cNvPr id="6" name="图片 6" descr="图片包含 图形用户界面&#10;&#10;已自动生成说明">
            <a:extLst>
              <a:ext uri="{FF2B5EF4-FFF2-40B4-BE49-F238E27FC236}">
                <a16:creationId xmlns:a16="http://schemas.microsoft.com/office/drawing/2014/main" id="{B7D4A91B-7388-4A40-8043-265C78602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450" y="3164384"/>
            <a:ext cx="3635545" cy="3707577"/>
          </a:xfrm>
          <a:prstGeom prst="rect">
            <a:avLst/>
          </a:prstGeom>
        </p:spPr>
      </p:pic>
      <p:pic>
        <p:nvPicPr>
          <p:cNvPr id="7" name="图片 7" descr="图表, 树状图&#10;&#10;已自动生成说明">
            <a:extLst>
              <a:ext uri="{FF2B5EF4-FFF2-40B4-BE49-F238E27FC236}">
                <a16:creationId xmlns:a16="http://schemas.microsoft.com/office/drawing/2014/main" id="{58B8F8C8-E4B4-4279-824F-B1220F042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113" y="3166234"/>
            <a:ext cx="3555329" cy="37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2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765D4-5E88-4BA2-9AEF-687EE1C6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plan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68707-FC87-4B64-81EA-61F539374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>
                <a:ea typeface="+mn-lt"/>
                <a:cs typeface="+mn-lt"/>
              </a:rPr>
              <a:t>R</a:t>
            </a:r>
            <a:r>
              <a:rPr lang="zh-CN">
                <a:ea typeface="+mn-lt"/>
                <a:cs typeface="+mn-lt"/>
              </a:rPr>
              <a:t>e</a:t>
            </a:r>
            <a:r>
              <a:rPr lang="en-US" altLang="zh-CN">
                <a:ea typeface="+mn-lt"/>
                <a:cs typeface="+mn-lt"/>
              </a:rPr>
              <a:t>gional detail</a:t>
            </a:r>
          </a:p>
          <a:p>
            <a:r>
              <a:rPr lang="en-US" altLang="zh-CN">
                <a:ea typeface="等线"/>
              </a:rPr>
              <a:t>IASI emission</a:t>
            </a:r>
          </a:p>
          <a:p>
            <a:endParaRPr lang="en-US" altLang="zh-CN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5630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8B893-F0F8-4E4B-86FB-61387C1E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Questions?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0BA0A-D1F4-4E24-AAC0-1B200F8EE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9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97406-9E80-4914-81E6-1A980852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progress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925F4-A0FD-4DDF-A113-AA3ED71A0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>
                <a:ea typeface="+mn-lt"/>
                <a:cs typeface="+mn-lt"/>
              </a:rPr>
              <a:t>1. filter (</a:t>
            </a:r>
            <a:r>
              <a:rPr lang="en-US">
                <a:ea typeface="+mn-lt"/>
                <a:cs typeface="+mn-lt"/>
              </a:rPr>
              <a:t>cloud coverage &lt; 10%, skin</a:t>
            </a:r>
            <a:r>
              <a:rPr lang="zh-CN" altLang="en-US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temperature &gt; 263.15K</a:t>
            </a:r>
            <a:r>
              <a:rPr lang="en-US" altLang="zh-CN">
                <a:ea typeface="+mn-lt"/>
                <a:cs typeface="+mn-lt"/>
              </a:rPr>
              <a:t>) the IASI daily datasets by keeping negative values</a:t>
            </a:r>
            <a:endParaRPr lang="zh-CN">
              <a:ea typeface="+mn-lt"/>
              <a:cs typeface="+mn-lt"/>
            </a:endParaRPr>
          </a:p>
          <a:p>
            <a:r>
              <a:rPr lang="en-US" altLang="zh-CN">
                <a:ea typeface="+mn-lt"/>
                <a:cs typeface="+mn-lt"/>
              </a:rPr>
              <a:t>2. </a:t>
            </a:r>
            <a:r>
              <a:rPr lang="en-US">
                <a:ea typeface="+mn-lt"/>
                <a:cs typeface="+mn-lt"/>
              </a:rPr>
              <a:t>IASI emission fluxes versus GEOS-Chem emission inventory</a:t>
            </a:r>
          </a:p>
          <a:p>
            <a:r>
              <a:rPr lang="en-US" altLang="zh-CN">
                <a:ea typeface="+mn-lt"/>
                <a:cs typeface="+mn-lt"/>
              </a:rPr>
              <a:t>3. Spatial distribution of mean and trend</a:t>
            </a:r>
          </a:p>
          <a:p>
            <a:r>
              <a:rPr lang="en-US" altLang="zh-CN">
                <a:ea typeface="等线"/>
              </a:rPr>
              <a:t>4. </a:t>
            </a:r>
            <a:r>
              <a:rPr lang="en-US" altLang="zh-CN">
                <a:ea typeface="+mn-lt"/>
                <a:cs typeface="+mn-lt"/>
              </a:rPr>
              <a:t>regional </a:t>
            </a:r>
            <a:r>
              <a:rPr lang="en-US">
                <a:ea typeface="+mn-lt"/>
                <a:cs typeface="+mn-lt"/>
              </a:rPr>
              <a:t>annual and monthly mean concentration</a:t>
            </a:r>
          </a:p>
          <a:p>
            <a:endParaRPr lang="zh-CN" alt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35454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D7B20-4E72-44F9-822B-E99DA470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+mj-lt"/>
                <a:cs typeface="+mj-lt"/>
              </a:rPr>
              <a:t>K</a:t>
            </a:r>
            <a:r>
              <a:rPr lang="zh-CN">
                <a:ea typeface="+mj-lt"/>
                <a:cs typeface="+mj-lt"/>
              </a:rPr>
              <a:t>ee</a:t>
            </a:r>
            <a:r>
              <a:rPr lang="en-US" altLang="zh-CN">
                <a:ea typeface="+mj-lt"/>
                <a:cs typeface="+mj-lt"/>
              </a:rPr>
              <a:t>p</a:t>
            </a:r>
            <a:r>
              <a:rPr lang="zh-CN" altLang="en-US">
                <a:ea typeface="+mj-lt"/>
                <a:cs typeface="+mj-lt"/>
              </a:rPr>
              <a:t> </a:t>
            </a:r>
            <a:r>
              <a:rPr lang="zh-CN">
                <a:ea typeface="+mj-lt"/>
                <a:cs typeface="+mj-lt"/>
              </a:rPr>
              <a:t>ne</a:t>
            </a:r>
            <a:r>
              <a:rPr lang="en-US" altLang="zh-CN" err="1">
                <a:ea typeface="+mj-lt"/>
                <a:cs typeface="+mj-lt"/>
              </a:rPr>
              <a:t>gativ</a:t>
            </a:r>
            <a:r>
              <a:rPr lang="zh-CN">
                <a:ea typeface="+mj-lt"/>
                <a:cs typeface="+mj-lt"/>
              </a:rPr>
              <a:t>e of IA</a:t>
            </a:r>
            <a:r>
              <a:rPr lang="en-US" altLang="zh-CN">
                <a:ea typeface="+mj-lt"/>
                <a:cs typeface="+mj-lt"/>
              </a:rPr>
              <a:t>SI</a:t>
            </a:r>
            <a:endParaRPr lang="zh-CN">
              <a:ea typeface="+mj-lt"/>
              <a:cs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0DABC-0949-4196-900A-2908033AC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>
                <a:ea typeface="+mn-lt"/>
                <a:cs typeface="+mn-lt"/>
              </a:rPr>
              <a:t>biases</a:t>
            </a:r>
            <a:r>
              <a:rPr lang="en-US" altLang="zh-CN">
                <a:ea typeface="+mn-lt"/>
                <a:cs typeface="+mn-lt"/>
              </a:rPr>
              <a:t>:</a:t>
            </a:r>
            <a:r>
              <a:rPr lang="zh-CN" altLang="en-US">
                <a:ea typeface="+mn-lt"/>
                <a:cs typeface="+mn-lt"/>
              </a:rPr>
              <a:t> IASI is a little higher than GEOS-Chem</a:t>
            </a:r>
          </a:p>
          <a:p>
            <a:pPr lvl="1"/>
            <a:r>
              <a:rPr lang="zh-CN" altLang="en-US">
                <a:ea typeface="等线"/>
              </a:rPr>
              <a:t>Africa</a:t>
            </a:r>
          </a:p>
          <a:p>
            <a:pPr lvl="1"/>
            <a:r>
              <a:rPr lang="zh-CN" altLang="en-US">
                <a:ea typeface="等线"/>
              </a:rPr>
              <a:t>Russia</a:t>
            </a:r>
          </a:p>
          <a:p>
            <a:pPr lvl="1"/>
            <a:r>
              <a:rPr lang="zh-CN" altLang="en-US">
                <a:ea typeface="等线"/>
              </a:rPr>
              <a:t>Ocean background</a:t>
            </a:r>
          </a:p>
          <a:p>
            <a:pPr lvl="1"/>
            <a:endParaRPr lang="zh-CN" altLang="en-US">
              <a:ea typeface="等线"/>
            </a:endParaRPr>
          </a:p>
          <a:p>
            <a:pPr lvl="1"/>
            <a:endParaRPr lang="zh-CN" altLang="en-US">
              <a:ea typeface="等线"/>
            </a:endParaRPr>
          </a:p>
          <a:p>
            <a:endParaRPr lang="zh-CN" altLang="en-US">
              <a:ea typeface="等线"/>
            </a:endParaRPr>
          </a:p>
        </p:txBody>
      </p:sp>
      <p:pic>
        <p:nvPicPr>
          <p:cNvPr id="5" name="图形 5" descr="图片包含 图示&#10;&#10;已自动生成说明">
            <a:extLst>
              <a:ext uri="{FF2B5EF4-FFF2-40B4-BE49-F238E27FC236}">
                <a16:creationId xmlns:a16="http://schemas.microsoft.com/office/drawing/2014/main" id="{4DC1E95E-155D-43B6-92FB-66F50A83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626" y="3436323"/>
            <a:ext cx="3884341" cy="2010769"/>
          </a:xfrm>
          <a:prstGeom prst="rect">
            <a:avLst/>
          </a:prstGeom>
        </p:spPr>
      </p:pic>
      <p:pic>
        <p:nvPicPr>
          <p:cNvPr id="6" name="图形 6" descr="图片包含 图示&#10;&#10;已自动生成说明">
            <a:extLst>
              <a:ext uri="{FF2B5EF4-FFF2-40B4-BE49-F238E27FC236}">
                <a16:creationId xmlns:a16="http://schemas.microsoft.com/office/drawing/2014/main" id="{13484705-5BC5-4E4F-81A6-B0CFEAF50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" y="3435286"/>
            <a:ext cx="3873647" cy="2005233"/>
          </a:xfrm>
          <a:prstGeom prst="rect">
            <a:avLst/>
          </a:prstGeom>
        </p:spPr>
      </p:pic>
      <p:pic>
        <p:nvPicPr>
          <p:cNvPr id="4" name="图片 6" descr="图示&#10;&#10;已自动生成说明">
            <a:extLst>
              <a:ext uri="{FF2B5EF4-FFF2-40B4-BE49-F238E27FC236}">
                <a16:creationId xmlns:a16="http://schemas.microsoft.com/office/drawing/2014/main" id="{4410BCCB-A4B5-477E-A273-65E1D5E2F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220" y="3498992"/>
            <a:ext cx="3641169" cy="18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9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53B89-58BD-439B-A2AF-EEC8DE2D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" y="365125"/>
            <a:ext cx="7479834" cy="1325563"/>
          </a:xfrm>
        </p:spPr>
        <p:txBody>
          <a:bodyPr/>
          <a:lstStyle/>
          <a:p>
            <a:r>
              <a:rPr lang="en-US" altLang="zh-CN"/>
              <a:t>IASI mean in annual concentration distribution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534E8D-F89C-48FE-8D3B-0337226B7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11" y="2217592"/>
            <a:ext cx="2990378" cy="1548000"/>
          </a:xfr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62464A6-409B-4888-B555-AF04804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3948" y="2223232"/>
            <a:ext cx="2990378" cy="1548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B41E5AB3-4010-4628-9A23-7B00A1A54C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86759" y="2232864"/>
            <a:ext cx="2990378" cy="1548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7220E81A-C5D9-4DA1-8AC8-70B7CB763C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79590" y="2228872"/>
            <a:ext cx="2990378" cy="15480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70E88935-1F39-4D49-A74C-2CA978BD1D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69" y="3758704"/>
            <a:ext cx="2990378" cy="15480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F1D2F85-D57F-43A7-A18D-98A024676B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93990" y="3756360"/>
            <a:ext cx="2990378" cy="154800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7473C851-D685-4C02-ACFD-F2C9341FFD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86811" y="3752368"/>
            <a:ext cx="2990378" cy="154800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12F38E4-2618-4675-9079-B1D10713AD3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79590" y="3765592"/>
            <a:ext cx="2990378" cy="154800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CD1F8FD-724B-46D7-BABB-1591B450E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211" y="5308352"/>
            <a:ext cx="2990378" cy="1548000"/>
          </a:xfrm>
          <a:prstGeom prst="rect">
            <a:avLst/>
          </a:prstGeom>
        </p:spPr>
      </p:pic>
      <p:pic>
        <p:nvPicPr>
          <p:cNvPr id="23" name="图形 22" descr="图示&#10;&#10;已自动生成说明">
            <a:extLst>
              <a:ext uri="{FF2B5EF4-FFF2-40B4-BE49-F238E27FC236}">
                <a16:creationId xmlns:a16="http://schemas.microsoft.com/office/drawing/2014/main" id="{6B2E1606-3BB1-4729-8D31-97F2268510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994011" y="5308352"/>
            <a:ext cx="2990378" cy="1547999"/>
          </a:xfrm>
          <a:prstGeom prst="rect">
            <a:avLst/>
          </a:prstGeom>
        </p:spPr>
      </p:pic>
      <p:pic>
        <p:nvPicPr>
          <p:cNvPr id="25" name="图形 24" descr="图示&#10;&#10;已自动生成说明">
            <a:extLst>
              <a:ext uri="{FF2B5EF4-FFF2-40B4-BE49-F238E27FC236}">
                <a16:creationId xmlns:a16="http://schemas.microsoft.com/office/drawing/2014/main" id="{E12859EC-ABE4-49AE-96C3-4A228B49D90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86811" y="5310000"/>
            <a:ext cx="2990378" cy="1547999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FEBF4AB0-2CC3-446C-923A-6975A006D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911292" y="-3593"/>
            <a:ext cx="4278975" cy="22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53B89-58BD-439B-A2AF-EEC8DE2D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" y="365125"/>
            <a:ext cx="7479834" cy="1325563"/>
          </a:xfrm>
        </p:spPr>
        <p:txBody>
          <a:bodyPr/>
          <a:lstStyle/>
          <a:p>
            <a:r>
              <a:rPr lang="en-US" altLang="zh-CN"/>
              <a:t>GEOS-Chem mean in annual concentration distribution</a:t>
            </a:r>
            <a:endParaRPr lang="zh-CN" altLang="en-US"/>
          </a:p>
        </p:txBody>
      </p:sp>
      <p:pic>
        <p:nvPicPr>
          <p:cNvPr id="5" name="内容占位符 4" descr="图表, 图示&#10;&#10;已自动生成说明">
            <a:extLst>
              <a:ext uri="{FF2B5EF4-FFF2-40B4-BE49-F238E27FC236}">
                <a16:creationId xmlns:a16="http://schemas.microsoft.com/office/drawing/2014/main" id="{11534E8D-F89C-48FE-8D3B-0337226B7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11" y="2217592"/>
            <a:ext cx="2990378" cy="1547999"/>
          </a:xfrm>
        </p:spPr>
      </p:pic>
      <p:pic>
        <p:nvPicPr>
          <p:cNvPr id="7" name="图形 6" descr="图表, 图示&#10;&#10;已自动生成说明">
            <a:extLst>
              <a:ext uri="{FF2B5EF4-FFF2-40B4-BE49-F238E27FC236}">
                <a16:creationId xmlns:a16="http://schemas.microsoft.com/office/drawing/2014/main" id="{862464A6-409B-4888-B555-AF04804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3948" y="2223232"/>
            <a:ext cx="2990378" cy="1547999"/>
          </a:xfrm>
          <a:prstGeom prst="rect">
            <a:avLst/>
          </a:prstGeom>
        </p:spPr>
      </p:pic>
      <p:pic>
        <p:nvPicPr>
          <p:cNvPr id="9" name="图形 8" descr="图表, 图示&#10;&#10;已自动生成说明">
            <a:extLst>
              <a:ext uri="{FF2B5EF4-FFF2-40B4-BE49-F238E27FC236}">
                <a16:creationId xmlns:a16="http://schemas.microsoft.com/office/drawing/2014/main" id="{B41E5AB3-4010-4628-9A23-7B00A1A54C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86759" y="2232864"/>
            <a:ext cx="2990378" cy="1547999"/>
          </a:xfrm>
          <a:prstGeom prst="rect">
            <a:avLst/>
          </a:prstGeom>
        </p:spPr>
      </p:pic>
      <p:pic>
        <p:nvPicPr>
          <p:cNvPr id="11" name="图形 10" descr="图表, 图示&#10;&#10;已自动生成说明">
            <a:extLst>
              <a:ext uri="{FF2B5EF4-FFF2-40B4-BE49-F238E27FC236}">
                <a16:creationId xmlns:a16="http://schemas.microsoft.com/office/drawing/2014/main" id="{7220E81A-C5D9-4DA1-8AC8-70B7CB763C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79590" y="2228872"/>
            <a:ext cx="2990378" cy="1547999"/>
          </a:xfrm>
          <a:prstGeom prst="rect">
            <a:avLst/>
          </a:prstGeom>
        </p:spPr>
      </p:pic>
      <p:pic>
        <p:nvPicPr>
          <p:cNvPr id="13" name="图形 12" descr="图表, 图示&#10;&#10;已自动生成说明">
            <a:extLst>
              <a:ext uri="{FF2B5EF4-FFF2-40B4-BE49-F238E27FC236}">
                <a16:creationId xmlns:a16="http://schemas.microsoft.com/office/drawing/2014/main" id="{70E88935-1F39-4D49-A74C-2CA978BD1D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69" y="3758704"/>
            <a:ext cx="2990378" cy="1547999"/>
          </a:xfrm>
          <a:prstGeom prst="rect">
            <a:avLst/>
          </a:prstGeom>
        </p:spPr>
      </p:pic>
      <p:pic>
        <p:nvPicPr>
          <p:cNvPr id="15" name="图形 14" descr="图示&#10;&#10;已自动生成说明">
            <a:extLst>
              <a:ext uri="{FF2B5EF4-FFF2-40B4-BE49-F238E27FC236}">
                <a16:creationId xmlns:a16="http://schemas.microsoft.com/office/drawing/2014/main" id="{DF1D2F85-D57F-43A7-A18D-98A024676B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93990" y="3756360"/>
            <a:ext cx="2990378" cy="1547999"/>
          </a:xfrm>
          <a:prstGeom prst="rect">
            <a:avLst/>
          </a:prstGeom>
        </p:spPr>
      </p:pic>
      <p:pic>
        <p:nvPicPr>
          <p:cNvPr id="17" name="图形 16" descr="图表, 图示&#10;&#10;已自动生成说明">
            <a:extLst>
              <a:ext uri="{FF2B5EF4-FFF2-40B4-BE49-F238E27FC236}">
                <a16:creationId xmlns:a16="http://schemas.microsoft.com/office/drawing/2014/main" id="{7473C851-D685-4C02-ACFD-F2C9341FFD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86811" y="3752368"/>
            <a:ext cx="2990378" cy="1547999"/>
          </a:xfrm>
          <a:prstGeom prst="rect">
            <a:avLst/>
          </a:prstGeom>
        </p:spPr>
      </p:pic>
      <p:pic>
        <p:nvPicPr>
          <p:cNvPr id="19" name="图形 18" descr="图示&#10;&#10;已自动生成说明">
            <a:extLst>
              <a:ext uri="{FF2B5EF4-FFF2-40B4-BE49-F238E27FC236}">
                <a16:creationId xmlns:a16="http://schemas.microsoft.com/office/drawing/2014/main" id="{112F38E4-2618-4675-9079-B1D10713AD3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79590" y="3765592"/>
            <a:ext cx="2990378" cy="1547999"/>
          </a:xfrm>
          <a:prstGeom prst="rect">
            <a:avLst/>
          </a:prstGeom>
        </p:spPr>
      </p:pic>
      <p:pic>
        <p:nvPicPr>
          <p:cNvPr id="21" name="图形 20" descr="图示&#10;&#10;已自动生成说明">
            <a:extLst>
              <a:ext uri="{FF2B5EF4-FFF2-40B4-BE49-F238E27FC236}">
                <a16:creationId xmlns:a16="http://schemas.microsoft.com/office/drawing/2014/main" id="{6CD1F8FD-724B-46D7-BABB-1591B450E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211" y="5308352"/>
            <a:ext cx="2990378" cy="1547999"/>
          </a:xfrm>
          <a:prstGeom prst="rect">
            <a:avLst/>
          </a:prstGeom>
        </p:spPr>
      </p:pic>
      <p:pic>
        <p:nvPicPr>
          <p:cNvPr id="23" name="图形 22" descr="图表, 图示&#10;&#10;已自动生成说明">
            <a:extLst>
              <a:ext uri="{FF2B5EF4-FFF2-40B4-BE49-F238E27FC236}">
                <a16:creationId xmlns:a16="http://schemas.microsoft.com/office/drawing/2014/main" id="{6B2E1606-3BB1-4729-8D31-97F2268510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994011" y="5308352"/>
            <a:ext cx="2990378" cy="1547999"/>
          </a:xfrm>
          <a:prstGeom prst="rect">
            <a:avLst/>
          </a:prstGeom>
        </p:spPr>
      </p:pic>
      <p:pic>
        <p:nvPicPr>
          <p:cNvPr id="25" name="图形 24" descr="图表, 图示&#10;&#10;已自动生成说明">
            <a:extLst>
              <a:ext uri="{FF2B5EF4-FFF2-40B4-BE49-F238E27FC236}">
                <a16:creationId xmlns:a16="http://schemas.microsoft.com/office/drawing/2014/main" id="{E12859EC-ABE4-49AE-96C3-4A228B49D90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86811" y="5310000"/>
            <a:ext cx="2990378" cy="1547999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FEBF4AB0-2CC3-446C-923A-6975A006DC0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911292" y="-3593"/>
            <a:ext cx="4278975" cy="22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7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53B89-58BD-439B-A2AF-EEC8DE2D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6837"/>
            <a:ext cx="7857282" cy="1325563"/>
          </a:xfrm>
        </p:spPr>
        <p:txBody>
          <a:bodyPr/>
          <a:lstStyle/>
          <a:p>
            <a:r>
              <a:rPr lang="en-US" altLang="zh-CN"/>
              <a:t>IASI trend in monthly concentration distribution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534E8D-F89C-48FE-8D3B-0337226B7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11" y="2217592"/>
            <a:ext cx="2990378" cy="1548000"/>
          </a:xfr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62464A6-409B-4888-B555-AF04804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3948" y="2223232"/>
            <a:ext cx="2990378" cy="1548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B41E5AB3-4010-4628-9A23-7B00A1A54C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86759" y="2232864"/>
            <a:ext cx="2990378" cy="1548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7220E81A-C5D9-4DA1-8AC8-70B7CB763C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79590" y="2228872"/>
            <a:ext cx="2990378" cy="15480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70E88935-1F39-4D49-A74C-2CA978BD1D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69" y="3758704"/>
            <a:ext cx="2990378" cy="15480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F1D2F85-D57F-43A7-A18D-98A024676B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93990" y="3756360"/>
            <a:ext cx="2990378" cy="154800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7473C851-D685-4C02-ACFD-F2C9341FFD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86811" y="3752368"/>
            <a:ext cx="2990378" cy="154800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12F38E4-2618-4675-9079-B1D10713AD3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79590" y="3765592"/>
            <a:ext cx="2990378" cy="154800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CD1F8FD-724B-46D7-BABB-1591B450E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211" y="5308352"/>
            <a:ext cx="2990378" cy="1548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6B2E1606-3BB1-4729-8D31-97F2268510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994011" y="5308352"/>
            <a:ext cx="2990378" cy="1548000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E12859EC-ABE4-49AE-96C3-4A228B49D90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86811" y="5310000"/>
            <a:ext cx="2990378" cy="154800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4FC6D1EA-6870-4253-9C4D-B2457FB2A22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979590" y="5308352"/>
            <a:ext cx="2990378" cy="1548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8CD6D532-D8C7-49EE-9E7F-E172E91B212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859035" y="0"/>
            <a:ext cx="4331210" cy="22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3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53B89-58BD-439B-A2AF-EEC8DE2D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6837"/>
            <a:ext cx="10515600" cy="1325563"/>
          </a:xfrm>
        </p:spPr>
        <p:txBody>
          <a:bodyPr/>
          <a:lstStyle/>
          <a:p>
            <a:r>
              <a:rPr lang="en-US" altLang="zh-CN"/>
              <a:t>GEOS-Chem trend in monthly concentration distribution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534E8D-F89C-48FE-8D3B-0337226B7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11" y="2217592"/>
            <a:ext cx="2990378" cy="1548000"/>
          </a:xfr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62464A6-409B-4888-B555-AF048040F3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3948" y="2223232"/>
            <a:ext cx="2990378" cy="1548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B41E5AB3-4010-4628-9A23-7B00A1A54C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86759" y="2232864"/>
            <a:ext cx="2990378" cy="1548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7220E81A-C5D9-4DA1-8AC8-70B7CB763C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79590" y="2228872"/>
            <a:ext cx="2990378" cy="15480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70E88935-1F39-4D49-A74C-2CA978BD1D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69" y="3758704"/>
            <a:ext cx="2990378" cy="15480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F1D2F85-D57F-43A7-A18D-98A024676B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93990" y="3756360"/>
            <a:ext cx="2990378" cy="154800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7473C851-D685-4C02-ACFD-F2C9341FFD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86811" y="3752368"/>
            <a:ext cx="2990378" cy="154800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12F38E4-2618-4675-9079-B1D10713AD3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79590" y="3765592"/>
            <a:ext cx="2990378" cy="154800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6CD1F8FD-724B-46D7-BABB-1591B450E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211" y="5308352"/>
            <a:ext cx="2990378" cy="1548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6B2E1606-3BB1-4729-8D31-97F22685106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994011" y="5308352"/>
            <a:ext cx="2990378" cy="1548000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E12859EC-ABE4-49AE-96C3-4A228B49D90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986811" y="5310000"/>
            <a:ext cx="2990378" cy="1548000"/>
          </a:xfrm>
          <a:prstGeom prst="rect">
            <a:avLst/>
          </a:prstGeom>
        </p:spPr>
      </p:pic>
      <p:pic>
        <p:nvPicPr>
          <p:cNvPr id="4" name="图形 3">
            <a:extLst>
              <a:ext uri="{FF2B5EF4-FFF2-40B4-BE49-F238E27FC236}">
                <a16:creationId xmlns:a16="http://schemas.microsoft.com/office/drawing/2014/main" id="{4FC6D1EA-6870-4253-9C4D-B2457FB2A22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979590" y="5308352"/>
            <a:ext cx="2990378" cy="1548000"/>
          </a:xfrm>
          <a:prstGeom prst="rect">
            <a:avLst/>
          </a:prstGeom>
        </p:spPr>
      </p:pic>
      <p:pic>
        <p:nvPicPr>
          <p:cNvPr id="8" name="图形 7" descr="地图&#10;&#10;已自动生成说明">
            <a:extLst>
              <a:ext uri="{FF2B5EF4-FFF2-40B4-BE49-F238E27FC236}">
                <a16:creationId xmlns:a16="http://schemas.microsoft.com/office/drawing/2014/main" id="{8CD6D532-D8C7-49EE-9E7F-E172E91B212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859035" y="0"/>
            <a:ext cx="4331210" cy="224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AC8A2-39EC-4740-8305-09DC33593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a typeface="等线 Light"/>
              </a:rPr>
              <a:t>Annual and </a:t>
            </a:r>
            <a:r>
              <a:rPr lang="en-US">
                <a:ea typeface="+mj-lt"/>
                <a:cs typeface="+mj-lt"/>
              </a:rPr>
              <a:t>mean monthly</a:t>
            </a:r>
            <a:r>
              <a:rPr lang="en-US" altLang="zh-CN">
                <a:ea typeface="等线 Light"/>
              </a:rPr>
              <a:t> concentration of GEO-Chem and IASI over the India-China, Africa and South America</a:t>
            </a:r>
            <a:endParaRPr lang="zh-CN" altLang="en-US">
              <a:ea typeface="等线 Light"/>
            </a:endParaRPr>
          </a:p>
        </p:txBody>
      </p:sp>
      <p:pic>
        <p:nvPicPr>
          <p:cNvPr id="6" name="图片 6" descr="图表, 折线图&#10;&#10;已自动生成说明">
            <a:extLst>
              <a:ext uri="{FF2B5EF4-FFF2-40B4-BE49-F238E27FC236}">
                <a16:creationId xmlns:a16="http://schemas.microsoft.com/office/drawing/2014/main" id="{1B718532-3D3A-4403-88A2-C78504D68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" y="1767752"/>
            <a:ext cx="5494867" cy="2962376"/>
          </a:xfrm>
        </p:spPr>
      </p:pic>
      <p:pic>
        <p:nvPicPr>
          <p:cNvPr id="8" name="图片 8" descr="图表, 直方图&#10;&#10;已自动生成说明">
            <a:extLst>
              <a:ext uri="{FF2B5EF4-FFF2-40B4-BE49-F238E27FC236}">
                <a16:creationId xmlns:a16="http://schemas.microsoft.com/office/drawing/2014/main" id="{621EAB2C-F78F-4B27-9916-9AB6E5A1B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" y="4725134"/>
            <a:ext cx="7113223" cy="213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7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CA09B-76B2-4E5E-AE20-79F75EFB4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" y="-1407"/>
            <a:ext cx="10515600" cy="1325563"/>
          </a:xfrm>
        </p:spPr>
        <p:txBody>
          <a:bodyPr/>
          <a:lstStyle/>
          <a:p>
            <a:r>
              <a:rPr lang="en-US" altLang="zh-CN">
                <a:ea typeface="+mj-lt"/>
                <a:cs typeface="+mj-lt"/>
              </a:rPr>
              <a:t>IASI e</a:t>
            </a:r>
            <a:r>
              <a:rPr lang="zh-CN">
                <a:ea typeface="+mj-lt"/>
                <a:cs typeface="+mj-lt"/>
              </a:rPr>
              <a:t>mission flux calculations</a:t>
            </a:r>
            <a:r>
              <a:rPr lang="zh-CN" altLang="en-US">
                <a:ea typeface="+mj-lt"/>
                <a:cs typeface="+mj-lt"/>
              </a:rPr>
              <a:t> </a:t>
            </a:r>
            <a:endParaRPr lang="en-US" altLang="zh-CN">
              <a:ea typeface="等线 Light"/>
            </a:endParaRPr>
          </a:p>
        </p:txBody>
      </p:sp>
      <p:pic>
        <p:nvPicPr>
          <p:cNvPr id="11" name="图片 11" descr="文本, 信件&#10;&#10;已自动生成说明">
            <a:extLst>
              <a:ext uri="{FF2B5EF4-FFF2-40B4-BE49-F238E27FC236}">
                <a16:creationId xmlns:a16="http://schemas.microsoft.com/office/drawing/2014/main" id="{73B23C55-499F-4259-BAFD-CE725B8C7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" y="957523"/>
            <a:ext cx="10411463" cy="4351338"/>
          </a:xfrm>
        </p:spPr>
      </p:pic>
      <p:pic>
        <p:nvPicPr>
          <p:cNvPr id="4" name="图片 4" descr="表格&#10;&#10;已自动生成说明">
            <a:extLst>
              <a:ext uri="{FF2B5EF4-FFF2-40B4-BE49-F238E27FC236}">
                <a16:creationId xmlns:a16="http://schemas.microsoft.com/office/drawing/2014/main" id="{84F6D3F2-2DA3-4BD8-B10F-12BB9CAA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" y="4404389"/>
            <a:ext cx="7449223" cy="245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36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19</Slides>
  <Notes>7</Notes>
  <HiddenSlides>0</HiddenSlide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1" baseType="lpstr">
      <vt:lpstr>Office 主题​​</vt:lpstr>
      <vt:lpstr>Office 主题​​</vt:lpstr>
      <vt:lpstr>global ammonia emissions</vt:lpstr>
      <vt:lpstr>progress</vt:lpstr>
      <vt:lpstr>Keep negative of IASI</vt:lpstr>
      <vt:lpstr>IASI mean in annual concentration distribution</vt:lpstr>
      <vt:lpstr>GEOS-Chem mean in annual concentration distribution</vt:lpstr>
      <vt:lpstr>IASI trend in monthly concentration distribution</vt:lpstr>
      <vt:lpstr>GEOS-Chem trend in monthly concentration distribution</vt:lpstr>
      <vt:lpstr>Annual and mean monthly concentration of GEO-Chem and IASI over the India-China, Africa and South America</vt:lpstr>
      <vt:lpstr>IASI emission flux calculations </vt:lpstr>
      <vt:lpstr>Problems encountered</vt:lpstr>
      <vt:lpstr>Analysis</vt:lpstr>
      <vt:lpstr>litreature</vt:lpstr>
      <vt:lpstr>ammonia</vt:lpstr>
      <vt:lpstr>method</vt:lpstr>
      <vt:lpstr>Results——2008-2017</vt:lpstr>
      <vt:lpstr>Results——2008-2017</vt:lpstr>
      <vt:lpstr>validation——the Gaussian kernel density estimation (KDE)</vt:lpstr>
      <vt:lpstr>plan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revision>73</cp:revision>
  <dcterms:created xsi:type="dcterms:W3CDTF">2020-10-29T01:45:10Z</dcterms:created>
  <dcterms:modified xsi:type="dcterms:W3CDTF">2021-01-07T05:23:40Z</dcterms:modified>
</cp:coreProperties>
</file>